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7" r:id="rId1"/>
  </p:sldMasterIdLst>
  <p:notesMasterIdLst>
    <p:notesMasterId r:id="rId16"/>
  </p:notesMasterIdLst>
  <p:handoutMasterIdLst>
    <p:handoutMasterId r:id="rId17"/>
  </p:handoutMasterIdLst>
  <p:sldIdLst>
    <p:sldId id="2596" r:id="rId2"/>
    <p:sldId id="2540" r:id="rId3"/>
    <p:sldId id="2565" r:id="rId4"/>
    <p:sldId id="2567" r:id="rId5"/>
    <p:sldId id="2560" r:id="rId6"/>
    <p:sldId id="2571" r:id="rId7"/>
    <p:sldId id="2598" r:id="rId8"/>
    <p:sldId id="2599" r:id="rId9"/>
    <p:sldId id="2597" r:id="rId10"/>
    <p:sldId id="2600" r:id="rId11"/>
    <p:sldId id="2602" r:id="rId12"/>
    <p:sldId id="2604" r:id="rId13"/>
    <p:sldId id="2605" r:id="rId14"/>
    <p:sldId id="258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5280" autoAdjust="0"/>
  </p:normalViewPr>
  <p:slideViewPr>
    <p:cSldViewPr snapToGrid="0" snapToObjects="1" showGuides="1">
      <p:cViewPr varScale="1">
        <p:scale>
          <a:sx n="66" d="100"/>
          <a:sy n="66" d="100"/>
        </p:scale>
        <p:origin x="900" y="6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1/3/2026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1/3/2026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442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471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796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453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6994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4391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334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4900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318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237897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687225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65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9867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57673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3777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8565644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077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7175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71805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89365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05055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GB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14571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GB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GB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GB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GB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GB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069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776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80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1/3/2026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503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4" r:id="rId17"/>
    <p:sldLayoutId id="2147483775" r:id="rId18"/>
    <p:sldLayoutId id="2147483776" r:id="rId19"/>
    <p:sldLayoutId id="2147483777" r:id="rId20"/>
    <p:sldLayoutId id="2147483778" r:id="rId21"/>
    <p:sldLayoutId id="2147483779" r:id="rId22"/>
    <p:sldLayoutId id="2147483780" r:id="rId23"/>
    <p:sldLayoutId id="2147483782" r:id="rId24"/>
    <p:sldLayoutId id="2147483736" r:id="rId25"/>
    <p:sldLayoutId id="2147483689" r:id="rId26"/>
    <p:sldLayoutId id="2147483735" r:id="rId27"/>
    <p:sldLayoutId id="2147483684" r:id="rId28"/>
    <p:sldLayoutId id="2147483752" r:id="rId29"/>
    <p:sldLayoutId id="2147483737" r:id="rId30"/>
    <p:sldLayoutId id="2147483651" r:id="rId31"/>
    <p:sldLayoutId id="2147483738" r:id="rId32"/>
    <p:sldLayoutId id="2147483685" r:id="rId33"/>
    <p:sldLayoutId id="2147483674" r:id="rId34"/>
    <p:sldLayoutId id="2147483694" r:id="rId35"/>
    <p:sldLayoutId id="2147483748" r:id="rId36"/>
    <p:sldLayoutId id="2147483693" r:id="rId37"/>
    <p:sldLayoutId id="2147483686" r:id="rId38"/>
    <p:sldLayoutId id="2147483703" r:id="rId39"/>
    <p:sldLayoutId id="2147483709" r:id="rId40"/>
    <p:sldLayoutId id="2147483711" r:id="rId41"/>
    <p:sldLayoutId id="2147483712" r:id="rId42"/>
    <p:sldLayoutId id="2147483749" r:id="rId43"/>
    <p:sldLayoutId id="2147483751" r:id="rId44"/>
    <p:sldLayoutId id="2147483704" r:id="rId45"/>
    <p:sldLayoutId id="2147483702" r:id="rId46"/>
    <p:sldLayoutId id="2147483714" r:id="rId47"/>
    <p:sldLayoutId id="2147483695" r:id="rId48"/>
    <p:sldLayoutId id="2147483730" r:id="rId49"/>
    <p:sldLayoutId id="2147483698" r:id="rId50"/>
    <p:sldLayoutId id="2147483699" r:id="rId51"/>
    <p:sldLayoutId id="2147483732" r:id="rId52"/>
    <p:sldLayoutId id="2147483739" r:id="rId53"/>
    <p:sldLayoutId id="2147483740" r:id="rId54"/>
    <p:sldLayoutId id="2147483700" r:id="rId55"/>
    <p:sldLayoutId id="2147483741" r:id="rId56"/>
    <p:sldLayoutId id="2147483742" r:id="rId57"/>
    <p:sldLayoutId id="2147483696" r:id="rId58"/>
    <p:sldLayoutId id="2147483743" r:id="rId59"/>
    <p:sldLayoutId id="2147483744" r:id="rId60"/>
    <p:sldLayoutId id="2147483705" r:id="rId61"/>
    <p:sldLayoutId id="2147483746" r:id="rId62"/>
    <p:sldLayoutId id="2147483687" r:id="rId63"/>
    <p:sldLayoutId id="2147483720" r:id="rId64"/>
    <p:sldLayoutId id="2147483718" r:id="rId65"/>
    <p:sldLayoutId id="2147483721" r:id="rId66"/>
    <p:sldLayoutId id="2147483716" r:id="rId67"/>
    <p:sldLayoutId id="2147483722" r:id="rId68"/>
    <p:sldLayoutId id="2147483753" r:id="rId69"/>
    <p:sldLayoutId id="2147483754" r:id="rId70"/>
    <p:sldLayoutId id="2147483755" r:id="rId71"/>
    <p:sldLayoutId id="2147483756" r:id="rId72"/>
    <p:sldLayoutId id="2147483725" r:id="rId73"/>
    <p:sldLayoutId id="2147483726" r:id="rId74"/>
    <p:sldLayoutId id="2147483675" r:id="rId75"/>
    <p:sldLayoutId id="2147483677" r:id="rId76"/>
    <p:sldLayoutId id="2147483729" r:id="rId77"/>
    <p:sldLayoutId id="2147483747" r:id="rId78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>
            <a:normAutofit fontScale="90000"/>
          </a:bodyPr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BRAND REPUTATION ANALYTICS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SENTIMENT REPUTATION BUSINESS MONITORING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8967" y="657920"/>
            <a:ext cx="6435524" cy="1325563"/>
          </a:xfrm>
        </p:spPr>
        <p:txBody>
          <a:bodyPr/>
          <a:lstStyle/>
          <a:p>
            <a:r>
              <a:rPr lang="en-US" sz="5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RECOMMENDATIONS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C8DC025-ADCC-E707-12A0-1ABDAC3FB7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609821"/>
              </p:ext>
            </p:extLst>
          </p:nvPr>
        </p:nvGraphicFramePr>
        <p:xfrm>
          <a:off x="478972" y="2243666"/>
          <a:ext cx="11524341" cy="4300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5085">
                  <a:extLst>
                    <a:ext uri="{9D8B030D-6E8A-4147-A177-3AD203B41FA5}">
                      <a16:colId xmlns:a16="http://schemas.microsoft.com/office/drawing/2014/main" val="1677793739"/>
                    </a:ext>
                  </a:extLst>
                </a:gridCol>
                <a:gridCol w="5065486">
                  <a:extLst>
                    <a:ext uri="{9D8B030D-6E8A-4147-A177-3AD203B41FA5}">
                      <a16:colId xmlns:a16="http://schemas.microsoft.com/office/drawing/2014/main" val="3994472234"/>
                    </a:ext>
                  </a:extLst>
                </a:gridCol>
                <a:gridCol w="3323770">
                  <a:extLst>
                    <a:ext uri="{9D8B030D-6E8A-4147-A177-3AD203B41FA5}">
                      <a16:colId xmlns:a16="http://schemas.microsoft.com/office/drawing/2014/main" val="3016014813"/>
                    </a:ext>
                  </a:extLst>
                </a:gridCol>
              </a:tblGrid>
              <a:tr h="368905">
                <a:tc>
                  <a:txBody>
                    <a:bodyPr/>
                    <a:lstStyle/>
                    <a:p>
                      <a:r>
                        <a:rPr lang="en-US" dirty="0"/>
                        <a:t>Insight Focus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Recommendation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849586"/>
                  </a:ext>
                </a:extLst>
              </a:tr>
              <a:tr h="85465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Strong returning customer base increases trust risk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Implement post-crisis loyalty recovery actions such as personalized apologies, service credits, or extended warranties for affected returning customers.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Converts potential churn events into trust-building opportunities.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294886"/>
                  </a:ext>
                </a:extLst>
              </a:tr>
              <a:tr h="85465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Mid- and high-income dominance amplifies online escalation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Deploy real-time social listening alerts specifically for high-influence users (large follower counts or high influencer scores).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Early detection of high-impact complaints before they escalate publicly.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716038"/>
                  </a:ext>
                </a:extLst>
              </a:tr>
              <a:tr h="85465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High-value, geographically concentrated customer 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Create a centralized crisis command team with 24/7 monitoring during recall periods, supported by regional execution teams.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Faster, coordinated responses that protect market position during high-risk events.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495530"/>
                  </a:ext>
                </a:extLst>
              </a:tr>
              <a:tr h="85465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Laptop and smartphone sales dominate revenue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Introduce pre-release quality stress testing and phased rollouts for laptops and smartphones to detect defects before mass distribution.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Reduces recall probability for revenue-critical products.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4063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1632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8967" y="657920"/>
            <a:ext cx="6435524" cy="1325563"/>
          </a:xfrm>
        </p:spPr>
        <p:txBody>
          <a:bodyPr/>
          <a:lstStyle/>
          <a:p>
            <a:r>
              <a:rPr lang="en-US" sz="5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RECOMMENDATIONS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CDF08FE-F365-F920-8B8F-17622DBBE2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365540"/>
              </p:ext>
            </p:extLst>
          </p:nvPr>
        </p:nvGraphicFramePr>
        <p:xfrm>
          <a:off x="178905" y="2336801"/>
          <a:ext cx="12013095" cy="4407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4365">
                  <a:extLst>
                    <a:ext uri="{9D8B030D-6E8A-4147-A177-3AD203B41FA5}">
                      <a16:colId xmlns:a16="http://schemas.microsoft.com/office/drawing/2014/main" val="4219771500"/>
                    </a:ext>
                  </a:extLst>
                </a:gridCol>
                <a:gridCol w="4004365">
                  <a:extLst>
                    <a:ext uri="{9D8B030D-6E8A-4147-A177-3AD203B41FA5}">
                      <a16:colId xmlns:a16="http://schemas.microsoft.com/office/drawing/2014/main" val="1875715390"/>
                    </a:ext>
                  </a:extLst>
                </a:gridCol>
                <a:gridCol w="4004365">
                  <a:extLst>
                    <a:ext uri="{9D8B030D-6E8A-4147-A177-3AD203B41FA5}">
                      <a16:colId xmlns:a16="http://schemas.microsoft.com/office/drawing/2014/main" val="1026463585"/>
                    </a:ext>
                  </a:extLst>
                </a:gridCol>
              </a:tblGrid>
              <a:tr h="345196">
                <a:tc>
                  <a:txBody>
                    <a:bodyPr/>
                    <a:lstStyle/>
                    <a:p>
                      <a:r>
                        <a:rPr lang="en-US" dirty="0"/>
                        <a:t>Insight Focus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Recommendation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9425519"/>
                  </a:ext>
                </a:extLst>
              </a:tr>
              <a:tr h="851168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Adult and older adult customers account for most recalls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Adult and older adult customers account for most recalls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Improves customer experience and reduces frustration-driven sentiment.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9343770"/>
                  </a:ext>
                </a:extLst>
              </a:tr>
              <a:tr h="596592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Smartphones show the highest recall 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Smartphones show the highest recall 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Enabe</a:t>
                      </a:r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 earlier corrective action and limits reputational exposure.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7977771"/>
                  </a:ext>
                </a:extLst>
              </a:tr>
              <a:tr h="136187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High regional income implies low tolerance for failure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Adopt premium service standards nationwide, not just in select regions, to ensure consistent experience for high-expectation customers.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Prevents regional inconsistencies from triggering dissatisfaction.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695204"/>
                  </a:ext>
                </a:extLst>
              </a:tr>
              <a:tr h="1107956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Recall decline trend requires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Cross-validate recall trends with sentiment and complaint volumes to confirm whether improvement is real or underreported.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Prevents false confidence and supports evidence-based quality decisions.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090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9247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8967" y="657920"/>
            <a:ext cx="6435524" cy="1325563"/>
          </a:xfrm>
        </p:spPr>
        <p:txBody>
          <a:bodyPr/>
          <a:lstStyle/>
          <a:p>
            <a:r>
              <a:rPr lang="en-US" sz="5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RECOMMENDATIONS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E5E5CA3-917D-35B4-22A4-4246164C31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5793213"/>
              </p:ext>
            </p:extLst>
          </p:nvPr>
        </p:nvGraphicFramePr>
        <p:xfrm>
          <a:off x="261257" y="2235201"/>
          <a:ext cx="11742056" cy="3852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5021">
                  <a:extLst>
                    <a:ext uri="{9D8B030D-6E8A-4147-A177-3AD203B41FA5}">
                      <a16:colId xmlns:a16="http://schemas.microsoft.com/office/drawing/2014/main" val="1260176762"/>
                    </a:ext>
                  </a:extLst>
                </a:gridCol>
                <a:gridCol w="5183016">
                  <a:extLst>
                    <a:ext uri="{9D8B030D-6E8A-4147-A177-3AD203B41FA5}">
                      <a16:colId xmlns:a16="http://schemas.microsoft.com/office/drawing/2014/main" val="3268643613"/>
                    </a:ext>
                  </a:extLst>
                </a:gridCol>
                <a:gridCol w="3914019">
                  <a:extLst>
                    <a:ext uri="{9D8B030D-6E8A-4147-A177-3AD203B41FA5}">
                      <a16:colId xmlns:a16="http://schemas.microsoft.com/office/drawing/2014/main" val="2054693195"/>
                    </a:ext>
                  </a:extLst>
                </a:gridCol>
              </a:tblGrid>
              <a:tr h="466107">
                <a:tc>
                  <a:txBody>
                    <a:bodyPr/>
                    <a:lstStyle/>
                    <a:p>
                      <a:r>
                        <a:rPr lang="en-US" dirty="0"/>
                        <a:t>Insight Focus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Recommendation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03851"/>
                  </a:ext>
                </a:extLst>
              </a:tr>
              <a:tr h="1072406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High engagement increase crisis amplification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Define rapid response SLAs by platform, prioritizing high-engagement channels for faster intervention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Limits viral spread of negative incidents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475833"/>
                  </a:ext>
                </a:extLst>
              </a:tr>
              <a:tr h="1156796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Visual content is high-impact but high-risk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Pause or moderate promotional visual content during active crises, replacing it with transparent informational updates.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Prevents tone-deaf messaging and reputational backlash.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293868"/>
                  </a:ext>
                </a:extLst>
              </a:tr>
              <a:tr h="1156796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Slow response times escalate dissatisfaction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AI-assisted triage and auto-acknowledgement to immediately respond while human agents resolve issues.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Reduces perceived response time and customer frustration.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6317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8037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8967" y="657920"/>
            <a:ext cx="6435524" cy="1325563"/>
          </a:xfrm>
        </p:spPr>
        <p:txBody>
          <a:bodyPr/>
          <a:lstStyle/>
          <a:p>
            <a:r>
              <a:rPr lang="en-US" sz="5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RECOMMENDATIONS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E5E5CA3-917D-35B4-22A4-4246164C31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963521"/>
              </p:ext>
            </p:extLst>
          </p:nvPr>
        </p:nvGraphicFramePr>
        <p:xfrm>
          <a:off x="261257" y="2235201"/>
          <a:ext cx="11742056" cy="3852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5021">
                  <a:extLst>
                    <a:ext uri="{9D8B030D-6E8A-4147-A177-3AD203B41FA5}">
                      <a16:colId xmlns:a16="http://schemas.microsoft.com/office/drawing/2014/main" val="1260176762"/>
                    </a:ext>
                  </a:extLst>
                </a:gridCol>
                <a:gridCol w="5183016">
                  <a:extLst>
                    <a:ext uri="{9D8B030D-6E8A-4147-A177-3AD203B41FA5}">
                      <a16:colId xmlns:a16="http://schemas.microsoft.com/office/drawing/2014/main" val="3268643613"/>
                    </a:ext>
                  </a:extLst>
                </a:gridCol>
                <a:gridCol w="3914019">
                  <a:extLst>
                    <a:ext uri="{9D8B030D-6E8A-4147-A177-3AD203B41FA5}">
                      <a16:colId xmlns:a16="http://schemas.microsoft.com/office/drawing/2014/main" val="2054693195"/>
                    </a:ext>
                  </a:extLst>
                </a:gridCol>
              </a:tblGrid>
              <a:tr h="466107">
                <a:tc>
                  <a:txBody>
                    <a:bodyPr/>
                    <a:lstStyle/>
                    <a:p>
                      <a:r>
                        <a:rPr lang="en-US" dirty="0"/>
                        <a:t>Insight Focus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Recommendation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03851"/>
                  </a:ext>
                </a:extLst>
              </a:tr>
              <a:tr h="1072406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Brand and competitor visibility are closely matched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Run reputation reinforcement campaigns immediately after crisis resolution to reclaim narrative dominance.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Prevents competitors from capitalizing on reputational gaps.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475833"/>
                  </a:ext>
                </a:extLst>
              </a:tr>
              <a:tr h="1156796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High unresolved issue count weakens trust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Implement mandatory resolution closure tracking, with unresolved cases escalated automatically after defined thresholds.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Improves resolution rates and accountability.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293868"/>
                  </a:ext>
                </a:extLst>
              </a:tr>
              <a:tr h="1156796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Persistent negative sentiment signals vulnerability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Establish weekly sentiment review meetings combining marketing, support, and product teams to address root causes.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Moves crisis management from reactive to preventive.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6317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0981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Thank you</a:t>
            </a:r>
          </a:p>
          <a:p>
            <a:endParaRPr lang="en-US" dirty="0"/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Omolola Bankole</a:t>
            </a:r>
          </a:p>
          <a:p>
            <a:r>
              <a:rPr lang="en-US" sz="1700" dirty="0">
                <a:latin typeface="Cambria" panose="02040503050406030204" pitchFamily="18" charset="0"/>
                <a:ea typeface="Cambria" panose="02040503050406030204" pitchFamily="18" charset="0"/>
              </a:rPr>
              <a:t>omolola.fbankole@gmail.com</a:t>
            </a:r>
          </a:p>
        </p:txBody>
      </p:sp>
    </p:spTree>
    <p:extLst>
      <p:ext uri="{BB962C8B-B14F-4D97-AF65-F5344CB8AC3E}">
        <p14:creationId xmlns:p14="http://schemas.microsoft.com/office/powerpoint/2010/main" val="1415924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Agenda</a:t>
            </a:r>
            <a:r>
              <a:rPr lang="en-US" dirty="0"/>
              <a:t> 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7" r="97"/>
          <a:stretch>
            <a:fillRect/>
          </a:stretch>
        </p:blipFill>
        <p:spPr/>
      </p:pic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26284" y="2240647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Introduction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84342" y="4728299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Key Insight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26284" y="2844748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Business Problem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55313" y="3484473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Project Objective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B21F6A-5FD9-417C-9575-4DBC3185F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84342" y="4069664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Dashboard Overview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6CF768F1-0330-A8E2-ABAF-1BDC5E9D1213}"/>
              </a:ext>
            </a:extLst>
          </p:cNvPr>
          <p:cNvSpPr txBox="1">
            <a:spLocks/>
          </p:cNvSpPr>
          <p:nvPr/>
        </p:nvSpPr>
        <p:spPr>
          <a:xfrm>
            <a:off x="4149376" y="5323360"/>
            <a:ext cx="4294206" cy="755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just"/>
            <a:r>
              <a:rPr lang="en-US" sz="1800" b="1" dirty="0" err="1">
                <a:latin typeface="Cambria" panose="02040503050406030204" pitchFamily="18" charset="0"/>
                <a:ea typeface="Cambria" panose="02040503050406030204" pitchFamily="18" charset="0"/>
              </a:rPr>
              <a:t>AfriTech</a:t>
            </a:r>
            <a:r>
              <a:rPr lang="en-US" sz="1800" b="1" dirty="0">
                <a:latin typeface="Cambria" panose="02040503050406030204" pitchFamily="18" charset="0"/>
                <a:ea typeface="Cambria" panose="02040503050406030204" pitchFamily="18" charset="0"/>
              </a:rPr>
              <a:t> Electronics Ltd.</a:t>
            </a:r>
            <a:r>
              <a:rPr lang="en-US" sz="1800" dirty="0">
                <a:latin typeface="Cambria" panose="02040503050406030204" pitchFamily="18" charset="0"/>
                <a:ea typeface="Cambria" panose="02040503050406030204" pitchFamily="18" charset="0"/>
              </a:rPr>
              <a:t> is a global leader in innovative consumer electronics, specializing in high-performance smartphones, tablets, and wearables. Headquartered in the U.S. and powered by a dedicated team of 200, we achieved </a:t>
            </a:r>
            <a:r>
              <a:rPr lang="en-US" sz="1800" b="1" dirty="0">
                <a:latin typeface="Cambria" panose="02040503050406030204" pitchFamily="18" charset="0"/>
                <a:ea typeface="Cambria" panose="02040503050406030204" pitchFamily="18" charset="0"/>
              </a:rPr>
              <a:t>$2M in FY2022 revenue</a:t>
            </a:r>
            <a:r>
              <a:rPr lang="en-US" sz="1800" dirty="0">
                <a:latin typeface="Cambria" panose="02040503050406030204" pitchFamily="18" charset="0"/>
                <a:ea typeface="Cambria" panose="02040503050406030204" pitchFamily="18" charset="0"/>
              </a:rPr>
              <a:t> through a relentless focus on cutting-edge technology and quality. Today, </a:t>
            </a:r>
            <a:r>
              <a:rPr lang="en-US" sz="1800" dirty="0" err="1">
                <a:latin typeface="Cambria" panose="02040503050406030204" pitchFamily="18" charset="0"/>
                <a:ea typeface="Cambria" panose="02040503050406030204" pitchFamily="18" charset="0"/>
              </a:rPr>
              <a:t>AfriTech</a:t>
            </a:r>
            <a:r>
              <a:rPr lang="en-US" sz="1800" dirty="0">
                <a:latin typeface="Cambria" panose="02040503050406030204" pitchFamily="18" charset="0"/>
                <a:ea typeface="Cambria" panose="02040503050406030204" pitchFamily="18" charset="0"/>
              </a:rPr>
              <a:t> is recognized as a trusted, high-growth brand positioned at the forefront of international market trends.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000" b="1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INTRODUCTION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5" r="85"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4" b="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" r="7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942" y="996988"/>
            <a:ext cx="3980543" cy="1775241"/>
          </a:xfrm>
        </p:spPr>
        <p:txBody>
          <a:bodyPr>
            <a:noAutofit/>
          </a:bodyPr>
          <a:lstStyle/>
          <a:p>
            <a:r>
              <a:rPr lang="en-US" sz="5000" b="1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BUSINESS PROBLEM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63886" y="2365828"/>
            <a:ext cx="6516914" cy="915957"/>
          </a:xfrm>
        </p:spPr>
        <p:txBody>
          <a:bodyPr/>
          <a:lstStyle/>
          <a:p>
            <a:pPr marL="285750" indent="-285750" algn="just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Erosion of Trust: Surge in negative social media sentiment and high-profile product recalls have damaged brand equity.</a:t>
            </a:r>
          </a:p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174171" y="3570514"/>
            <a:ext cx="4383314" cy="3106057"/>
          </a:xfrm>
        </p:spPr>
        <p:txBody>
          <a:bodyPr>
            <a:normAutofit/>
          </a:bodyPr>
          <a:lstStyle/>
          <a:p>
            <a:pPr marL="342900" indent="-34290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Operational Friction: Rising complaints regarding product defects and support delays are lowering Customer Satisfaction (CSAT).</a:t>
            </a:r>
          </a:p>
          <a:p>
            <a:pPr marL="342900" indent="-34290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Market Vulnerability: Competitors are actively leveraging our reputation challenges to capture market share.</a:t>
            </a:r>
          </a:p>
          <a:p>
            <a:pPr marL="342900" indent="-34290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Financial Impact: Declining trust is translating directly into lost sales and reduced market presence</a:t>
            </a:r>
            <a:r>
              <a:rPr lang="en-US" sz="1800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title="Decorative"/>
          <p:cNvPicPr>
            <a:picLocks noGrp="1" noChangeAspect="1"/>
          </p:cNvPicPr>
          <p:nvPr>
            <p:ph type="pic" sz="quarter" idx="16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1" r="51"/>
          <a:stretch>
            <a:fillRect/>
          </a:stretch>
        </p:blipFill>
        <p:spPr/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EF0240E2-270B-47F4-97C1-065A42CC2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257" y="130629"/>
            <a:ext cx="4557486" cy="1603967"/>
          </a:xfrm>
        </p:spPr>
        <p:txBody>
          <a:bodyPr>
            <a:noAutofit/>
          </a:bodyPr>
          <a:lstStyle/>
          <a:p>
            <a:r>
              <a:rPr lang="en-US" sz="5000" b="1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PROJECT OBJECTIVES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752924E-B022-4FF4-B161-31F5531EC8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17257" y="1734596"/>
            <a:ext cx="4557486" cy="5119116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15000"/>
              </a:lnSpc>
              <a:spcBef>
                <a:spcPts val="0"/>
              </a:spcBef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Protect Market Position by monitoring brand visibility and competitor activity across social media platforms.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Improve Customer Retention through analysis of product recalls, crisis resolution outcomes, and response efficiency.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Enable Crisis Mitigation by identifying patterns in negative sentiment and recall-related reputational risk.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Support Data-Driven Decision-Making through the development of actionable KPIs and interactive dashboards.</a:t>
            </a:r>
          </a:p>
          <a:p>
            <a:pPr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Enhance Marketing Effectiveness by analyzing platform-level engagement, sentiment trends, and influencer impact.</a:t>
            </a:r>
          </a:p>
          <a:p>
            <a:endParaRPr lang="en-US" dirty="0"/>
          </a:p>
        </p:txBody>
      </p:sp>
      <p:pic>
        <p:nvPicPr>
          <p:cNvPr id="18" name="Picture Placeholder 15" title="Decorative"/>
          <p:cNvPicPr>
            <a:picLocks noGrp="1" noChangeAspect="1"/>
          </p:cNvPicPr>
          <p:nvPr>
            <p:ph type="pic" sz="quarter" idx="17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" b="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5941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FCC6D1-213C-4A86-A2D0-742E15438C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5999" y="2317913"/>
            <a:ext cx="5791200" cy="1021404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Customer concentration is highest in a small number of regions, increasing reputational and revenue risk if crises or recalls occur in these markets.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414D74-66D2-4C65-A48E-39F723FB2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5998" y="3575634"/>
            <a:ext cx="5964199" cy="731694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Chart shows client serves a broadly balanced age demographic, meaning reputational issues are likely to affect multiple customer segments simultaneously.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4D7EF6E-37B1-4694-B769-3DDEC29D83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95999" y="4543645"/>
            <a:ext cx="5964198" cy="731694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Higher average incomes across age groups indicate greater sensitivity to service failures and a higher risk of churn following unresolved crises.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BF89FBA-20AC-4FD7-833B-ADA0EEFFCAD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7599" y="5433740"/>
            <a:ext cx="5862597" cy="731694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strong base of returning customers highlights brand loyalty, but also increases exposure to negative sentiment if trust is damaged.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9" y="377205"/>
            <a:ext cx="5791200" cy="1395208"/>
          </a:xfrm>
        </p:spPr>
        <p:txBody>
          <a:bodyPr/>
          <a:lstStyle/>
          <a:p>
            <a:r>
              <a:rPr lang="en-US" sz="5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DASHBOARD OVERVIEW</a:t>
            </a:r>
          </a:p>
        </p:txBody>
      </p:sp>
      <p:pic>
        <p:nvPicPr>
          <p:cNvPr id="3" name="Picture 2" descr="A purple and pink chart&#10;&#10;AI-generated content may be incorrect.">
            <a:extLst>
              <a:ext uri="{FF2B5EF4-FFF2-40B4-BE49-F238E27FC236}">
                <a16:creationId xmlns:a16="http://schemas.microsoft.com/office/drawing/2014/main" id="{0F62A292-0071-5BC1-9C90-E236B2103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02" y="2828615"/>
            <a:ext cx="5689702" cy="3336819"/>
          </a:xfrm>
          <a:prstGeom prst="rect">
            <a:avLst/>
          </a:prstGeom>
        </p:spPr>
      </p:pic>
      <p:sp>
        <p:nvSpPr>
          <p:cNvPr id="24" name="Title 4">
            <a:extLst>
              <a:ext uri="{FF2B5EF4-FFF2-40B4-BE49-F238E27FC236}">
                <a16:creationId xmlns:a16="http://schemas.microsoft.com/office/drawing/2014/main" id="{6B2F0072-7DB6-82F4-6F8B-AA393B225407}"/>
              </a:ext>
            </a:extLst>
          </p:cNvPr>
          <p:cNvSpPr txBox="1">
            <a:spLocks/>
          </p:cNvSpPr>
          <p:nvPr/>
        </p:nvSpPr>
        <p:spPr bwMode="gray">
          <a:xfrm>
            <a:off x="130629" y="1988457"/>
            <a:ext cx="5791200" cy="62411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Customer Analysis Dashboard</a:t>
            </a:r>
          </a:p>
        </p:txBody>
      </p:sp>
      <p:sp>
        <p:nvSpPr>
          <p:cNvPr id="2" name="Title 4">
            <a:extLst>
              <a:ext uri="{FF2B5EF4-FFF2-40B4-BE49-F238E27FC236}">
                <a16:creationId xmlns:a16="http://schemas.microsoft.com/office/drawing/2014/main" id="{6CF1B703-D4BA-733D-4DE6-6D3AAF967681}"/>
              </a:ext>
            </a:extLst>
          </p:cNvPr>
          <p:cNvSpPr txBox="1">
            <a:spLocks/>
          </p:cNvSpPr>
          <p:nvPr/>
        </p:nvSpPr>
        <p:spPr bwMode="gray">
          <a:xfrm>
            <a:off x="6270173" y="1364343"/>
            <a:ext cx="5791200" cy="62411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Key Insights</a:t>
            </a:r>
          </a:p>
        </p:txBody>
      </p:sp>
    </p:spTree>
    <p:extLst>
      <p:ext uri="{BB962C8B-B14F-4D97-AF65-F5344CB8AC3E}">
        <p14:creationId xmlns:p14="http://schemas.microsoft.com/office/powerpoint/2010/main" val="2032607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FCC6D1-213C-4A86-A2D0-742E15438C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5999" y="2317913"/>
            <a:ext cx="5791200" cy="1021404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Laptop and smartphone sales dominate revenue, making these products critical to protect from recall-related and reputational risks.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414D74-66D2-4C65-A48E-39F723FB2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5998" y="3429000"/>
            <a:ext cx="5964199" cy="878328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Adult and older adult customers account for most recalls, increasing churn risk among Client’s most economically active segments.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4D7EF6E-37B1-4694-B769-3DDEC29D83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95999" y="4543645"/>
            <a:ext cx="5964198" cy="878328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Smartphones show the highest recall frequency, indicating elevated reputational risk for a high-visibility product category.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BF89FBA-20AC-4FD7-833B-ADA0EEFFCAD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46798" y="5749101"/>
            <a:ext cx="5862597" cy="731694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Consistently high regional incomes suggest strong customer expectations and low tolerance for product or service failures.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9" y="377205"/>
            <a:ext cx="5791200" cy="1395208"/>
          </a:xfrm>
        </p:spPr>
        <p:txBody>
          <a:bodyPr/>
          <a:lstStyle/>
          <a:p>
            <a:r>
              <a:rPr lang="en-US" sz="5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DASHBOARD OVERVIEW</a:t>
            </a:r>
          </a:p>
        </p:txBody>
      </p:sp>
      <p:sp>
        <p:nvSpPr>
          <p:cNvPr id="24" name="Title 4">
            <a:extLst>
              <a:ext uri="{FF2B5EF4-FFF2-40B4-BE49-F238E27FC236}">
                <a16:creationId xmlns:a16="http://schemas.microsoft.com/office/drawing/2014/main" id="{6B2F0072-7DB6-82F4-6F8B-AA393B225407}"/>
              </a:ext>
            </a:extLst>
          </p:cNvPr>
          <p:cNvSpPr txBox="1">
            <a:spLocks/>
          </p:cNvSpPr>
          <p:nvPr/>
        </p:nvSpPr>
        <p:spPr bwMode="gray">
          <a:xfrm>
            <a:off x="130629" y="1988457"/>
            <a:ext cx="5791200" cy="62411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Transaction Analysis Dashboard</a:t>
            </a:r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08BE954B-65C4-166F-BEDD-25078847C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31" y="2612571"/>
            <a:ext cx="5769457" cy="3868224"/>
          </a:xfrm>
          <a:prstGeom prst="rect">
            <a:avLst/>
          </a:prstGeom>
        </p:spPr>
      </p:pic>
      <p:sp>
        <p:nvSpPr>
          <p:cNvPr id="2" name="Title 4">
            <a:extLst>
              <a:ext uri="{FF2B5EF4-FFF2-40B4-BE49-F238E27FC236}">
                <a16:creationId xmlns:a16="http://schemas.microsoft.com/office/drawing/2014/main" id="{7E0299C8-EB9C-5816-4A6E-B3CD94034F6F}"/>
              </a:ext>
            </a:extLst>
          </p:cNvPr>
          <p:cNvSpPr txBox="1">
            <a:spLocks/>
          </p:cNvSpPr>
          <p:nvPr/>
        </p:nvSpPr>
        <p:spPr bwMode="gray">
          <a:xfrm>
            <a:off x="6270173" y="1364343"/>
            <a:ext cx="5791200" cy="62411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Key Insights</a:t>
            </a:r>
          </a:p>
        </p:txBody>
      </p:sp>
    </p:spTree>
    <p:extLst>
      <p:ext uri="{BB962C8B-B14F-4D97-AF65-F5344CB8AC3E}">
        <p14:creationId xmlns:p14="http://schemas.microsoft.com/office/powerpoint/2010/main" val="4240768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FCC6D1-213C-4A86-A2D0-742E15438C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5999" y="2317913"/>
            <a:ext cx="5791200" cy="1021404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High engagement across platforms increases brand visibility but also amplifies the impact of negative incidents if not managed quickly.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414D74-66D2-4C65-A48E-39F723FB2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5998" y="3429000"/>
            <a:ext cx="5964199" cy="878328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Visual content (images and stories) drives stronger customer interaction, making it both a powerful marketing tool and a high-risk channel during crises.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4D7EF6E-37B1-4694-B769-3DDEC29D83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95999" y="4543645"/>
            <a:ext cx="5964198" cy="878328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Brand and competitor visibility are closely matched, meaning reputational issues can quickly shift attention toward competitors.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BF89FBA-20AC-4FD7-833B-ADA0EEFFCAD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46798" y="5749101"/>
            <a:ext cx="5862597" cy="731694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0" dirty="0">
                <a:solidFill>
                  <a:schemeClr val="tx2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high number of unresolved issues indicates operational gaps that may prolong negative sentiment and weaken customer trust.</a:t>
            </a:r>
            <a:endParaRPr lang="en-US" sz="1800" kern="100" dirty="0">
              <a:solidFill>
                <a:schemeClr val="tx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9" y="377205"/>
            <a:ext cx="5791200" cy="1395208"/>
          </a:xfrm>
        </p:spPr>
        <p:txBody>
          <a:bodyPr/>
          <a:lstStyle/>
          <a:p>
            <a:r>
              <a:rPr lang="en-US" sz="5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DASHBOARD OVERVIEW</a:t>
            </a:r>
          </a:p>
        </p:txBody>
      </p:sp>
      <p:sp>
        <p:nvSpPr>
          <p:cNvPr id="24" name="Title 4">
            <a:extLst>
              <a:ext uri="{FF2B5EF4-FFF2-40B4-BE49-F238E27FC236}">
                <a16:creationId xmlns:a16="http://schemas.microsoft.com/office/drawing/2014/main" id="{6B2F0072-7DB6-82F4-6F8B-AA393B225407}"/>
              </a:ext>
            </a:extLst>
          </p:cNvPr>
          <p:cNvSpPr txBox="1">
            <a:spLocks/>
          </p:cNvSpPr>
          <p:nvPr/>
        </p:nvSpPr>
        <p:spPr bwMode="gray">
          <a:xfrm>
            <a:off x="130629" y="1693799"/>
            <a:ext cx="5791200" cy="62411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Social Media Analysis Dashboard</a:t>
            </a:r>
          </a:p>
        </p:txBody>
      </p:sp>
      <p:pic>
        <p:nvPicPr>
          <p:cNvPr id="3" name="Picture 2" descr="A close-up of a chart&#10;&#10;AI-generated content may be incorrect.">
            <a:extLst>
              <a:ext uri="{FF2B5EF4-FFF2-40B4-BE49-F238E27FC236}">
                <a16:creationId xmlns:a16="http://schemas.microsoft.com/office/drawing/2014/main" id="{9CB0E4AF-27C0-DD5D-C718-02977704E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30" y="2467429"/>
            <a:ext cx="5811490" cy="4013365"/>
          </a:xfrm>
          <a:prstGeom prst="rect">
            <a:avLst/>
          </a:prstGeom>
        </p:spPr>
      </p:pic>
      <p:sp>
        <p:nvSpPr>
          <p:cNvPr id="2" name="Title 4">
            <a:extLst>
              <a:ext uri="{FF2B5EF4-FFF2-40B4-BE49-F238E27FC236}">
                <a16:creationId xmlns:a16="http://schemas.microsoft.com/office/drawing/2014/main" id="{1B0823F0-60CD-43BB-7B81-305B80D23C77}"/>
              </a:ext>
            </a:extLst>
          </p:cNvPr>
          <p:cNvSpPr txBox="1">
            <a:spLocks/>
          </p:cNvSpPr>
          <p:nvPr/>
        </p:nvSpPr>
        <p:spPr bwMode="gray">
          <a:xfrm>
            <a:off x="6270173" y="1364343"/>
            <a:ext cx="5791200" cy="624114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Key Insights</a:t>
            </a:r>
          </a:p>
        </p:txBody>
      </p:sp>
    </p:spTree>
    <p:extLst>
      <p:ext uri="{BB962C8B-B14F-4D97-AF65-F5344CB8AC3E}">
        <p14:creationId xmlns:p14="http://schemas.microsoft.com/office/powerpoint/2010/main" val="1227296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8967" y="657920"/>
            <a:ext cx="6435524" cy="1325563"/>
          </a:xfrm>
        </p:spPr>
        <p:txBody>
          <a:bodyPr/>
          <a:lstStyle/>
          <a:p>
            <a:r>
              <a:rPr lang="en-US" sz="5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RECOMMENDATIONS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B223B04-3B95-3821-4194-2EED35C8D6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5653776"/>
              </p:ext>
            </p:extLst>
          </p:nvPr>
        </p:nvGraphicFramePr>
        <p:xfrm>
          <a:off x="101600" y="2235201"/>
          <a:ext cx="11901713" cy="40872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0985">
                  <a:extLst>
                    <a:ext uri="{9D8B030D-6E8A-4147-A177-3AD203B41FA5}">
                      <a16:colId xmlns:a16="http://schemas.microsoft.com/office/drawing/2014/main" val="1260176762"/>
                    </a:ext>
                  </a:extLst>
                </a:gridCol>
                <a:gridCol w="5253490">
                  <a:extLst>
                    <a:ext uri="{9D8B030D-6E8A-4147-A177-3AD203B41FA5}">
                      <a16:colId xmlns:a16="http://schemas.microsoft.com/office/drawing/2014/main" val="3268643613"/>
                    </a:ext>
                  </a:extLst>
                </a:gridCol>
                <a:gridCol w="3967238">
                  <a:extLst>
                    <a:ext uri="{9D8B030D-6E8A-4147-A177-3AD203B41FA5}">
                      <a16:colId xmlns:a16="http://schemas.microsoft.com/office/drawing/2014/main" val="2054693195"/>
                    </a:ext>
                  </a:extLst>
                </a:gridCol>
              </a:tblGrid>
              <a:tr h="466107">
                <a:tc>
                  <a:txBody>
                    <a:bodyPr/>
                    <a:lstStyle/>
                    <a:p>
                      <a:r>
                        <a:rPr lang="en-US" dirty="0"/>
                        <a:t>Insight Focus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Recommendation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03851"/>
                  </a:ext>
                </a:extLst>
              </a:tr>
              <a:tr h="1275606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Customer concentration in a few regions increases reputational risk.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Establish region-specific crisis playbooks for high-density markets, including predefined messaging, escalation contacts, and local service partners.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Faster containment of regional crises and reduced spillover into national brand damage.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475833"/>
                  </a:ext>
                </a:extLst>
              </a:tr>
              <a:tr h="1156796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Balanced age demographics amplify reputational reach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Adopt multi-channel crisis communication, tailoring tone and platform choice by age group (e.g., concise updates on Twitter, detailed explanations on Facebook and LinkedIn).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Ensures clarity and trust across generations, preventing miscommunication-driven backlash.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293868"/>
                  </a:ext>
                </a:extLst>
              </a:tr>
              <a:tr h="1156796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High-income customers are more sensitive to service failures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Introduce a priority support tier for high-income and premium customers, including faster response SLAs and proactive follow-ups after incidents.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Reduces churn among high-value customers and protects lifetime value.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6317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96229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345</TotalTime>
  <Words>1094</Words>
  <Application>Microsoft Office PowerPoint</Application>
  <PresentationFormat>Widescreen</PresentationFormat>
  <Paragraphs>118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Cambria</vt:lpstr>
      <vt:lpstr>Century Gothic</vt:lpstr>
      <vt:lpstr>Symbol</vt:lpstr>
      <vt:lpstr>Wingdings 3</vt:lpstr>
      <vt:lpstr>Ion Boardroom</vt:lpstr>
      <vt:lpstr>BRAND REPUTATION ANALYTICS</vt:lpstr>
      <vt:lpstr>Agenda </vt:lpstr>
      <vt:lpstr>INTRODUCTION</vt:lpstr>
      <vt:lpstr>BUSINESS PROBLEM</vt:lpstr>
      <vt:lpstr>PROJECT OBJECTIVES</vt:lpstr>
      <vt:lpstr>DASHBOARD OVERVIEW</vt:lpstr>
      <vt:lpstr>DASHBOARD OVERVIEW</vt:lpstr>
      <vt:lpstr>DASHBOARD OVERVIEW</vt:lpstr>
      <vt:lpstr>RECOMMENDATIONS</vt:lpstr>
      <vt:lpstr>RECOMMENDATIONS</vt:lpstr>
      <vt:lpstr>RECOMMENDATIONS</vt:lpstr>
      <vt:lpstr>RECOMMENDATIONS</vt:lpstr>
      <vt:lpstr>RECOMMENDATIONS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OMOLOLA BANKOLE</dc:creator>
  <cp:lastModifiedBy>OMOLOLA BANKOLE</cp:lastModifiedBy>
  <cp:revision>3</cp:revision>
  <dcterms:created xsi:type="dcterms:W3CDTF">2026-01-02T16:54:06Z</dcterms:created>
  <dcterms:modified xsi:type="dcterms:W3CDTF">2026-01-03T11:13:26Z</dcterms:modified>
</cp:coreProperties>
</file>